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66" r:id="rId3"/>
    <p:sldId id="283" r:id="rId4"/>
    <p:sldId id="278" r:id="rId5"/>
    <p:sldId id="280" r:id="rId6"/>
    <p:sldId id="279" r:id="rId7"/>
    <p:sldId id="284" r:id="rId8"/>
    <p:sldId id="281" r:id="rId9"/>
    <p:sldId id="287" r:id="rId10"/>
    <p:sldId id="285" r:id="rId11"/>
    <p:sldId id="282" r:id="rId12"/>
    <p:sldId id="286" r:id="rId13"/>
    <p:sldId id="288" r:id="rId14"/>
    <p:sldId id="273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29" autoAdjust="0"/>
    <p:restoredTop sz="94660"/>
  </p:normalViewPr>
  <p:slideViewPr>
    <p:cSldViewPr>
      <p:cViewPr varScale="1">
        <p:scale>
          <a:sx n="68" d="100"/>
          <a:sy n="68" d="100"/>
        </p:scale>
        <p:origin x="774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86B03-B37D-4BEC-AF0E-A9731BB2415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16D53-2655-4FD7-B482-0702B4E93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2966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86B03-B37D-4BEC-AF0E-A9731BB2415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16D53-2655-4FD7-B482-0702B4E93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094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86B03-B37D-4BEC-AF0E-A9731BB2415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16D53-2655-4FD7-B482-0702B4E93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527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86B03-B37D-4BEC-AF0E-A9731BB2415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16D53-2655-4FD7-B482-0702B4E93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70241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86B03-B37D-4BEC-AF0E-A9731BB2415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16D53-2655-4FD7-B482-0702B4E93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175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86B03-B37D-4BEC-AF0E-A9731BB2415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16D53-2655-4FD7-B482-0702B4E93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8698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86B03-B37D-4BEC-AF0E-A9731BB2415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16D53-2655-4FD7-B482-0702B4E93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62040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86B03-B37D-4BEC-AF0E-A9731BB2415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16D53-2655-4FD7-B482-0702B4E93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9468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86B03-B37D-4BEC-AF0E-A9731BB2415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16D53-2655-4FD7-B482-0702B4E93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669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86B03-B37D-4BEC-AF0E-A9731BB2415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16D53-2655-4FD7-B482-0702B4E93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948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86B03-B37D-4BEC-AF0E-A9731BB2415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16D53-2655-4FD7-B482-0702B4E93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492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A86B03-B37D-4BEC-AF0E-A9731BB2415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16D53-2655-4FD7-B482-0702B4E93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7595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qw321</a:t>
            </a:r>
          </a:p>
        </p:txBody>
      </p:sp>
      <p:sp>
        <p:nvSpPr>
          <p:cNvPr id="5" name="Rectangle 4"/>
          <p:cNvSpPr/>
          <p:nvPr/>
        </p:nvSpPr>
        <p:spPr>
          <a:xfrm>
            <a:off x="551384" y="188640"/>
            <a:ext cx="11161240" cy="6552728"/>
          </a:xfrm>
          <a:prstGeom prst="rect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3456385" y="1484784"/>
            <a:ext cx="468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SassoonCRInfant"/>
              </a:rPr>
              <a:t>Musical Interaction </a:t>
            </a:r>
          </a:p>
        </p:txBody>
      </p:sp>
      <p:sp>
        <p:nvSpPr>
          <p:cNvPr id="6" name="Rectangle 5"/>
          <p:cNvSpPr/>
          <p:nvPr/>
        </p:nvSpPr>
        <p:spPr>
          <a:xfrm>
            <a:off x="2567608" y="3337198"/>
            <a:ext cx="7393160" cy="23083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3600" dirty="0">
                <a:latin typeface="SassoonPrimaryInfant"/>
              </a:rPr>
              <a:t>It’s music time, It’s music time,</a:t>
            </a:r>
          </a:p>
          <a:p>
            <a:r>
              <a:rPr lang="en-GB" sz="3600" dirty="0">
                <a:latin typeface="SassoonPrimaryInfant"/>
              </a:rPr>
              <a:t>come and join me in the circle,</a:t>
            </a:r>
          </a:p>
          <a:p>
            <a:r>
              <a:rPr lang="en-GB" sz="3600" dirty="0">
                <a:latin typeface="SassoonPrimaryInfant"/>
              </a:rPr>
              <a:t>It’s music time, It’s music time,</a:t>
            </a:r>
          </a:p>
          <a:p>
            <a:r>
              <a:rPr lang="en-GB" sz="3600" dirty="0">
                <a:latin typeface="SassoonPrimaryInfant"/>
              </a:rPr>
              <a:t>come and join us now</a:t>
            </a:r>
          </a:p>
        </p:txBody>
      </p:sp>
    </p:spTree>
    <p:extLst>
      <p:ext uri="{BB962C8B-B14F-4D97-AF65-F5344CB8AC3E}">
        <p14:creationId xmlns:p14="http://schemas.microsoft.com/office/powerpoint/2010/main" val="2998702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3392" y="188640"/>
            <a:ext cx="11305256" cy="648072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055440" y="404664"/>
            <a:ext cx="10585176" cy="6135434"/>
          </a:xfrm>
          <a:prstGeom prst="rect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567045" y="1268760"/>
            <a:ext cx="7056784" cy="378565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4800" b="1" u="sng" dirty="0">
                <a:latin typeface="SassoonPrimaryInfant"/>
                <a:ea typeface="Times New Roman" panose="02020603050405020304" pitchFamily="18" charset="0"/>
              </a:rPr>
              <a:t>Hello </a:t>
            </a:r>
            <a:r>
              <a:rPr lang="en-GB" sz="4800" b="1" u="sng" dirty="0" err="1">
                <a:latin typeface="SassoonPrimaryInfant"/>
                <a:ea typeface="Times New Roman" panose="02020603050405020304" pitchFamily="18" charset="0"/>
              </a:rPr>
              <a:t>hello</a:t>
            </a:r>
            <a:r>
              <a:rPr lang="en-GB" sz="4800" b="1" u="sng" dirty="0">
                <a:latin typeface="SassoonPrimaryInfant"/>
                <a:ea typeface="Times New Roman" panose="02020603050405020304" pitchFamily="18" charset="0"/>
              </a:rPr>
              <a:t>:</a:t>
            </a:r>
            <a:endParaRPr lang="en-GB" sz="4800" dirty="0">
              <a:latin typeface="SassoonPrimaryInfant"/>
              <a:ea typeface="Times New Roman" panose="02020603050405020304" pitchFamily="18" charset="0"/>
            </a:endParaRPr>
          </a:p>
          <a:p>
            <a:r>
              <a:rPr lang="en-GB" sz="4800" dirty="0">
                <a:latin typeface="SassoonPrimaryInfant"/>
                <a:ea typeface="Times New Roman" panose="02020603050405020304" pitchFamily="18" charset="0"/>
              </a:rPr>
              <a:t>Hello </a:t>
            </a:r>
            <a:r>
              <a:rPr lang="en-GB" sz="4800" dirty="0" err="1">
                <a:latin typeface="SassoonPrimaryInfant"/>
                <a:ea typeface="Times New Roman" panose="02020603050405020304" pitchFamily="18" charset="0"/>
              </a:rPr>
              <a:t>hello</a:t>
            </a:r>
            <a:r>
              <a:rPr lang="en-GB" sz="4800" dirty="0">
                <a:latin typeface="SassoonPrimaryInfant"/>
                <a:ea typeface="Times New Roman" panose="02020603050405020304" pitchFamily="18" charset="0"/>
              </a:rPr>
              <a:t> to …..</a:t>
            </a:r>
            <a:br>
              <a:rPr lang="en-GB" sz="4800" dirty="0">
                <a:latin typeface="SassoonPrimaryInfant"/>
                <a:ea typeface="Times New Roman" panose="02020603050405020304" pitchFamily="18" charset="0"/>
              </a:rPr>
            </a:br>
            <a:r>
              <a:rPr lang="en-GB" sz="4800" dirty="0">
                <a:latin typeface="SassoonPrimaryInfant"/>
                <a:ea typeface="Times New Roman" panose="02020603050405020304" pitchFamily="18" charset="0"/>
              </a:rPr>
              <a:t>Hello hello to you (x2)</a:t>
            </a:r>
          </a:p>
          <a:p>
            <a:r>
              <a:rPr lang="en-GB" sz="4800" b="1" dirty="0">
                <a:latin typeface="SassoonPrimaryInfant"/>
                <a:ea typeface="Times New Roman" panose="02020603050405020304" pitchFamily="18" charset="0"/>
              </a:rPr>
              <a:t>Props: children to play an instrument as you sing</a:t>
            </a:r>
          </a:p>
        </p:txBody>
      </p:sp>
    </p:spTree>
    <p:extLst>
      <p:ext uri="{BB962C8B-B14F-4D97-AF65-F5344CB8AC3E}">
        <p14:creationId xmlns:p14="http://schemas.microsoft.com/office/powerpoint/2010/main" val="17888950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7368" y="188640"/>
            <a:ext cx="11449272" cy="648072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67408" y="404664"/>
            <a:ext cx="10801200" cy="6135434"/>
          </a:xfrm>
          <a:prstGeom prst="rect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343472" y="2034247"/>
            <a:ext cx="5524948" cy="304698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2400" dirty="0">
                <a:latin typeface="SassoonPrimaryInfant"/>
              </a:rPr>
              <a:t>Time to have some fun today, </a:t>
            </a:r>
            <a:br>
              <a:rPr lang="en-GB" sz="2400" dirty="0">
                <a:latin typeface="SassoonPrimaryInfant"/>
              </a:rPr>
            </a:br>
            <a:r>
              <a:rPr lang="en-GB" sz="2400" dirty="0">
                <a:latin typeface="SassoonPrimaryInfant"/>
              </a:rPr>
              <a:t>time for smiles and laughter</a:t>
            </a:r>
          </a:p>
          <a:p>
            <a:r>
              <a:rPr lang="en-GB" sz="2400" dirty="0">
                <a:latin typeface="SassoonPrimaryInfant"/>
              </a:rPr>
              <a:t>Time to have surprises too </a:t>
            </a:r>
          </a:p>
          <a:p>
            <a:r>
              <a:rPr lang="en-GB" sz="2400" dirty="0">
                <a:latin typeface="SassoonPrimaryInfant"/>
              </a:rPr>
              <a:t>Uh oh…(pause for reaction)</a:t>
            </a:r>
          </a:p>
          <a:p>
            <a:r>
              <a:rPr lang="en-GB" sz="2400" dirty="0">
                <a:latin typeface="SassoonPrimaryInfant"/>
              </a:rPr>
              <a:t>I’ve got you (cloth over pupil) Emily</a:t>
            </a:r>
          </a:p>
          <a:p>
            <a:br>
              <a:rPr lang="en-GB" sz="2400" dirty="0">
                <a:latin typeface="SassoonPrimaryInfant"/>
              </a:rPr>
            </a:br>
            <a:r>
              <a:rPr lang="en-GB" sz="2400" b="1" i="1" dirty="0">
                <a:latin typeface="SassoonPrimaryInfant"/>
                <a:ea typeface="Times New Roman" panose="02020603050405020304" pitchFamily="18" charset="0"/>
              </a:rPr>
              <a:t>Repeat for each child  </a:t>
            </a:r>
            <a:endParaRPr lang="en-GB" sz="2400" dirty="0">
              <a:latin typeface="SassoonPrimaryInfant"/>
            </a:endParaRPr>
          </a:p>
          <a:p>
            <a:r>
              <a:rPr lang="en-GB" sz="2400" b="1" dirty="0">
                <a:latin typeface="SassoonPrimaryInfant"/>
              </a:rPr>
              <a:t>Props: cloth</a:t>
            </a:r>
          </a:p>
        </p:txBody>
      </p:sp>
      <p:sp>
        <p:nvSpPr>
          <p:cNvPr id="4" name="Rectangle 3"/>
          <p:cNvSpPr/>
          <p:nvPr/>
        </p:nvSpPr>
        <p:spPr>
          <a:xfrm>
            <a:off x="3562760" y="693864"/>
            <a:ext cx="51975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u="sng" dirty="0">
                <a:latin typeface="SassoonPrimaryInfant"/>
              </a:rPr>
              <a:t>Time to Have Some Fun Today </a:t>
            </a:r>
            <a:br>
              <a:rPr lang="en-GB" sz="2800" b="1" u="sng" dirty="0">
                <a:latin typeface="SassoonPrimaryInfant"/>
              </a:rPr>
            </a:br>
            <a:r>
              <a:rPr lang="en-GB" sz="2800" dirty="0">
                <a:latin typeface="SassoonPrimaryInfant"/>
              </a:rPr>
              <a:t>(tune: pop goes the weasel)</a:t>
            </a:r>
          </a:p>
        </p:txBody>
      </p:sp>
      <p:pic>
        <p:nvPicPr>
          <p:cNvPr id="5122" name="Picture 2" descr="Image result for happy child clipar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383" b="94203" l="2999" r="9791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056" y="3423061"/>
            <a:ext cx="4693183" cy="2956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03177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1384" y="188640"/>
            <a:ext cx="11233248" cy="648072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983432" y="361283"/>
            <a:ext cx="10441159" cy="6135434"/>
          </a:xfrm>
          <a:prstGeom prst="rect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239167" y="1387148"/>
            <a:ext cx="4649303" cy="452431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2400" b="1" u="sng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Windy song:</a:t>
            </a:r>
            <a:endParaRPr lang="en-GB" sz="2400" dirty="0">
              <a:latin typeface="SassoonPrimaryInfant"/>
              <a:ea typeface="Times New Roman" panose="02020603050405020304" pitchFamily="18" charset="0"/>
            </a:endParaRPr>
          </a:p>
          <a:p>
            <a:r>
              <a:rPr lang="en-GB" sz="2400" b="1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en-GB" sz="24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Windy, Windy, Windy,</a:t>
            </a:r>
          </a:p>
          <a:p>
            <a:r>
              <a:rPr lang="en-GB" sz="24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Who likes it windy? </a:t>
            </a:r>
            <a:br>
              <a:rPr lang="en-GB" sz="24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4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Windy, Windy, Windy,</a:t>
            </a:r>
          </a:p>
          <a:p>
            <a:r>
              <a:rPr lang="en-GB" sz="24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…. likes it windy</a:t>
            </a:r>
          </a:p>
          <a:p>
            <a:endParaRPr lang="en-GB" sz="2400" dirty="0">
              <a:latin typeface="SassoonPrimaryInfan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>
                <a:latin typeface="SassoonPrimaryInfant"/>
                <a:cs typeface="Times New Roman" panose="02020603050405020304" pitchFamily="18" charset="0"/>
              </a:rPr>
              <a:t>It’s windy, it’s windy, its very very windy </a:t>
            </a:r>
            <a:r>
              <a:rPr lang="en-GB" sz="24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(more/finished)</a:t>
            </a:r>
            <a:endParaRPr lang="en-GB" sz="2400" dirty="0">
              <a:latin typeface="SassoonPrimaryInfant"/>
              <a:ea typeface="Times New Roman" panose="02020603050405020304" pitchFamily="18" charset="0"/>
            </a:endParaRPr>
          </a:p>
          <a:p>
            <a:r>
              <a:rPr lang="en-GB" sz="24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en-GB" sz="2400" b="1" i="1" dirty="0">
                <a:latin typeface="SassoonPrimaryInfant"/>
                <a:ea typeface="Times New Roman" panose="02020603050405020304" pitchFamily="18" charset="0"/>
              </a:rPr>
              <a:t>Repeat for each child  </a:t>
            </a:r>
          </a:p>
          <a:p>
            <a:r>
              <a:rPr lang="en-GB" sz="2400" b="1" dirty="0">
                <a:latin typeface="SassoonPrimaryInfant"/>
                <a:cs typeface="Times New Roman" panose="02020603050405020304" pitchFamily="18" charset="0"/>
              </a:rPr>
              <a:t>Props: hand fan</a:t>
            </a:r>
            <a:endParaRPr lang="en-GB" sz="2400" b="1" dirty="0">
              <a:latin typeface="SassoonPrimaryInfan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909482" y="612606"/>
            <a:ext cx="13340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u="sng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Windy :</a:t>
            </a:r>
            <a:endParaRPr lang="en-GB" sz="2800" dirty="0">
              <a:latin typeface="SassoonPrimaryInfant"/>
              <a:ea typeface="Times New Roman" panose="02020603050405020304" pitchFamily="18" charset="0"/>
            </a:endParaRPr>
          </a:p>
        </p:txBody>
      </p:sp>
      <p:pic>
        <p:nvPicPr>
          <p:cNvPr id="1028" name="Picture 4" descr="Image result for wind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064" y="2132856"/>
            <a:ext cx="3597009" cy="3628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04870" y="548680"/>
            <a:ext cx="2846927" cy="2078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7006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5360" y="188640"/>
            <a:ext cx="11593288" cy="648072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911424" y="361283"/>
            <a:ext cx="10657183" cy="6135434"/>
          </a:xfrm>
          <a:prstGeom prst="rect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430758" y="1903866"/>
            <a:ext cx="5025281" cy="350865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24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Shall we make a very silly sound?</a:t>
            </a:r>
          </a:p>
          <a:p>
            <a:r>
              <a:rPr lang="en-GB" sz="24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Shall we make a very silly sound?</a:t>
            </a:r>
          </a:p>
          <a:p>
            <a:r>
              <a:rPr lang="en-GB" sz="24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Can you make a very silly sound?</a:t>
            </a:r>
          </a:p>
          <a:p>
            <a:r>
              <a:rPr lang="en-GB" sz="24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(give the item to a child)</a:t>
            </a:r>
          </a:p>
          <a:p>
            <a:endParaRPr lang="en-GB" sz="2400" dirty="0">
              <a:latin typeface="SassoonPrimaryInfan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….. makes a very silly sound</a:t>
            </a:r>
          </a:p>
          <a:p>
            <a:endParaRPr lang="en-GB" sz="2400" dirty="0">
              <a:latin typeface="SassoonPrimaryInfan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b="1" i="1" dirty="0">
                <a:latin typeface="SassoonPrimaryInfant"/>
                <a:ea typeface="Times New Roman" panose="02020603050405020304" pitchFamily="18" charset="0"/>
              </a:rPr>
              <a:t>Repeat for each child  </a:t>
            </a:r>
            <a:endParaRPr lang="en-GB" dirty="0">
              <a:latin typeface="SassoonPrimaryInfan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b="1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Props: </a:t>
            </a:r>
            <a:r>
              <a:rPr lang="en-GB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choice of items which make a silly noise, e.g. horn, whoopee cushion/squeaker </a:t>
            </a:r>
          </a:p>
        </p:txBody>
      </p:sp>
      <p:sp>
        <p:nvSpPr>
          <p:cNvPr id="4" name="Rectangle 3"/>
          <p:cNvSpPr/>
          <p:nvPr/>
        </p:nvSpPr>
        <p:spPr>
          <a:xfrm>
            <a:off x="3415718" y="63689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2800" b="1" u="sng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Silly Sound  </a:t>
            </a:r>
            <a:br>
              <a:rPr lang="en-GB" sz="28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0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(tune, Michael </a:t>
            </a:r>
            <a:r>
              <a:rPr lang="en-GB" sz="2000" dirty="0" err="1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Finnigin</a:t>
            </a:r>
            <a:r>
              <a:rPr lang="en-GB" sz="20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’)</a:t>
            </a:r>
          </a:p>
        </p:txBody>
      </p:sp>
      <p:pic>
        <p:nvPicPr>
          <p:cNvPr id="6146" name="Picture 2" descr="Image result for clown hor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9675" y="2071935"/>
            <a:ext cx="2565534" cy="1789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Image result for whoopie cush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2483" y="3556171"/>
            <a:ext cx="2650560" cy="265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64667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7368" y="188640"/>
            <a:ext cx="11449272" cy="648072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839416" y="404664"/>
            <a:ext cx="10513168" cy="6135434"/>
          </a:xfrm>
          <a:prstGeom prst="rect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384922" y="1191277"/>
            <a:ext cx="6439270" cy="477053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24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Buzzy, buzzy, buzzy, buzzy bumble bee</a:t>
            </a:r>
          </a:p>
          <a:p>
            <a:r>
              <a:rPr lang="en-GB" sz="24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Buzzy, buzzy, buzzy, buzzy bumble bee</a:t>
            </a:r>
          </a:p>
          <a:p>
            <a:endParaRPr lang="en-GB" sz="2400" dirty="0">
              <a:latin typeface="SassoonPrimaryInfan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Fly's through the sky, </a:t>
            </a:r>
            <a:br>
              <a:rPr lang="en-GB" sz="24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4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what does it see?</a:t>
            </a:r>
          </a:p>
          <a:p>
            <a:r>
              <a:rPr lang="en-GB" sz="24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Looking for a… foot</a:t>
            </a:r>
          </a:p>
          <a:p>
            <a:r>
              <a:rPr lang="en-GB" sz="24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Whose will it be?</a:t>
            </a:r>
          </a:p>
          <a:p>
            <a:endParaRPr lang="en-GB" sz="2400" dirty="0">
              <a:latin typeface="SassoonPrimaryInfan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 err="1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Buzzzzzzzzzzzz</a:t>
            </a:r>
            <a:r>
              <a:rPr lang="en-GB" sz="24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br>
              <a:rPr lang="en-GB" sz="24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4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Aston’s foot…GOT IT!</a:t>
            </a:r>
          </a:p>
          <a:p>
            <a:endParaRPr lang="en-GB" sz="2400" dirty="0">
              <a:latin typeface="SassoonPrimaryInfan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000" b="1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Change body parts as you repeat the song.</a:t>
            </a:r>
          </a:p>
          <a:p>
            <a:r>
              <a:rPr lang="en-GB" sz="2000" b="1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Props: </a:t>
            </a:r>
            <a:r>
              <a:rPr lang="en-GB" sz="20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bee puppet (or alter word and use another toy)</a:t>
            </a:r>
          </a:p>
        </p:txBody>
      </p:sp>
      <p:sp>
        <p:nvSpPr>
          <p:cNvPr id="4" name="Rectangle 3"/>
          <p:cNvSpPr/>
          <p:nvPr/>
        </p:nvSpPr>
        <p:spPr>
          <a:xfrm>
            <a:off x="3785586" y="586753"/>
            <a:ext cx="34371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u="sng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Buzzy Bumble Bee: </a:t>
            </a:r>
          </a:p>
        </p:txBody>
      </p:sp>
      <p:pic>
        <p:nvPicPr>
          <p:cNvPr id="2050" name="Picture 2" descr="Image result for bee clip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4633">
            <a:off x="8141066" y="3112170"/>
            <a:ext cx="2971580" cy="243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18937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5360" y="188640"/>
            <a:ext cx="11593288" cy="648072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839416" y="404664"/>
            <a:ext cx="10657184" cy="6135434"/>
          </a:xfrm>
          <a:prstGeom prst="rect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2147485" y="1969074"/>
            <a:ext cx="6705975" cy="415498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22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As quiet as a mouse in the middle of the night,</a:t>
            </a:r>
          </a:p>
          <a:p>
            <a:r>
              <a:rPr lang="en-GB" sz="22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As quiet as a mouse in the middle of the night,</a:t>
            </a:r>
          </a:p>
          <a:p>
            <a:r>
              <a:rPr lang="en-GB" sz="22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As quiet as a mouse in the middle of the night, </a:t>
            </a:r>
          </a:p>
          <a:p>
            <a:endParaRPr lang="en-GB" sz="2200" dirty="0">
              <a:latin typeface="SassoonPrimaryInfan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2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Look out… (pupils name) </a:t>
            </a:r>
          </a:p>
          <a:p>
            <a:r>
              <a:rPr lang="en-GB" sz="22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Your house is alight, </a:t>
            </a:r>
          </a:p>
          <a:p>
            <a:endParaRPr lang="en-GB" sz="2200" dirty="0">
              <a:latin typeface="SassoonPrimaryInfan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2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1, 2, 3, 4, 5, 6, 7, 8, 9, 10 …. Quick fire brigade</a:t>
            </a:r>
            <a:br>
              <a:rPr lang="en-GB" sz="22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(spray above child with water spray)</a:t>
            </a:r>
          </a:p>
          <a:p>
            <a:endParaRPr lang="en-GB" sz="2200" dirty="0">
              <a:latin typeface="SassoonPrimaryInfan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200" b="1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Makaton Signing as you sing</a:t>
            </a:r>
            <a:br>
              <a:rPr lang="en-GB" sz="22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b="1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Props: </a:t>
            </a:r>
            <a:r>
              <a:rPr lang="en-GB" sz="2200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Water Spray </a:t>
            </a:r>
          </a:p>
        </p:txBody>
      </p:sp>
      <p:sp>
        <p:nvSpPr>
          <p:cNvPr id="4" name="Rectangle 3"/>
          <p:cNvSpPr/>
          <p:nvPr/>
        </p:nvSpPr>
        <p:spPr>
          <a:xfrm>
            <a:off x="4655840" y="965920"/>
            <a:ext cx="33241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u="sng" dirty="0">
                <a:latin typeface="SassoonPrimaryInfant"/>
                <a:ea typeface="Times New Roman" panose="02020603050405020304" pitchFamily="18" charset="0"/>
                <a:cs typeface="Times New Roman" panose="02020603050405020304" pitchFamily="18" charset="0"/>
              </a:rPr>
              <a:t>As Quiet as a Mouse:</a:t>
            </a:r>
          </a:p>
        </p:txBody>
      </p:sp>
      <p:pic>
        <p:nvPicPr>
          <p:cNvPr id="3074" name="Picture 2" descr="Image result for mouse clip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1675" y="3429001"/>
            <a:ext cx="2782100" cy="2745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60652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9376" y="188640"/>
            <a:ext cx="11305256" cy="648072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055440" y="404664"/>
            <a:ext cx="10297144" cy="6135434"/>
          </a:xfrm>
          <a:prstGeom prst="rect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667508" y="1628800"/>
            <a:ext cx="5850118" cy="392415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2100" dirty="0">
                <a:latin typeface="SassoonPrimaryInfant"/>
              </a:rPr>
              <a:t>What shall we do when we’re in a circle?</a:t>
            </a:r>
            <a:endParaRPr lang="en-GB" sz="2100" b="1" u="sng" dirty="0">
              <a:latin typeface="SassoonPrimaryInfant"/>
            </a:endParaRPr>
          </a:p>
          <a:p>
            <a:r>
              <a:rPr lang="en-GB" sz="2100" dirty="0">
                <a:latin typeface="SassoonPrimaryInfant"/>
              </a:rPr>
              <a:t>What shall we do when we’re in a circle?</a:t>
            </a:r>
            <a:endParaRPr lang="en-GB" sz="2100" b="1" u="sng" dirty="0">
              <a:latin typeface="SassoonPrimaryInfant"/>
            </a:endParaRPr>
          </a:p>
          <a:p>
            <a:r>
              <a:rPr lang="en-GB" sz="2100" dirty="0">
                <a:latin typeface="SassoonPrimaryInfant"/>
              </a:rPr>
              <a:t>What shall we do when we’re in a circle?</a:t>
            </a:r>
            <a:endParaRPr lang="en-GB" sz="2100" b="1" u="sng" dirty="0">
              <a:latin typeface="SassoonPrimaryInfant"/>
            </a:endParaRPr>
          </a:p>
          <a:p>
            <a:r>
              <a:rPr lang="en-GB" sz="2100" b="1" dirty="0">
                <a:latin typeface="SassoonPrimaryInfant"/>
              </a:rPr>
              <a:t>What shall we do now?</a:t>
            </a:r>
          </a:p>
          <a:p>
            <a:r>
              <a:rPr lang="en-GB" sz="2100" dirty="0">
                <a:latin typeface="SassoonPrimaryInfant"/>
              </a:rPr>
              <a:t> </a:t>
            </a:r>
          </a:p>
          <a:p>
            <a:r>
              <a:rPr lang="en-GB" sz="2100" dirty="0">
                <a:latin typeface="SassoonPrimaryInfant"/>
              </a:rPr>
              <a:t>We’ll shake, shake, shake, shake our hands</a:t>
            </a:r>
          </a:p>
          <a:p>
            <a:r>
              <a:rPr lang="en-GB" sz="2100" dirty="0">
                <a:latin typeface="SassoonPrimaryInfant"/>
              </a:rPr>
              <a:t>Shake, shake, shake, shake our hands</a:t>
            </a:r>
          </a:p>
          <a:p>
            <a:r>
              <a:rPr lang="en-GB" sz="2100" dirty="0">
                <a:latin typeface="SassoonPrimaryInfant"/>
              </a:rPr>
              <a:t>Shake, shake, shake, shake our hands</a:t>
            </a:r>
          </a:p>
          <a:p>
            <a:r>
              <a:rPr lang="en-GB" sz="2100" dirty="0">
                <a:latin typeface="SassoonPrimaryInfant"/>
              </a:rPr>
              <a:t>shake our hands and STOP!</a:t>
            </a:r>
          </a:p>
          <a:p>
            <a:r>
              <a:rPr lang="en-GB" sz="2400" dirty="0">
                <a:latin typeface="SassoonPrimaryInfant"/>
              </a:rPr>
              <a:t> </a:t>
            </a:r>
          </a:p>
          <a:p>
            <a:pPr lvl="0"/>
            <a:r>
              <a:rPr lang="en-GB" b="1" dirty="0">
                <a:latin typeface="SassoonPrimaryInfant"/>
              </a:rPr>
              <a:t>NEXT</a:t>
            </a:r>
            <a:r>
              <a:rPr lang="en-GB" dirty="0">
                <a:latin typeface="SassoonPrimaryInfant"/>
              </a:rPr>
              <a:t> - Add new actions, picking up on natural actions of pupils (clap, stamp, nod)</a:t>
            </a:r>
          </a:p>
        </p:txBody>
      </p:sp>
      <p:sp>
        <p:nvSpPr>
          <p:cNvPr id="4" name="Rectangle 3"/>
          <p:cNvSpPr/>
          <p:nvPr/>
        </p:nvSpPr>
        <p:spPr>
          <a:xfrm>
            <a:off x="2840349" y="762946"/>
            <a:ext cx="612068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u="sng" dirty="0">
                <a:latin typeface="SassoonPrimaryInfant"/>
              </a:rPr>
              <a:t>What Shall We Do When We’re in a Circle? </a:t>
            </a:r>
            <a:br>
              <a:rPr lang="en-GB" b="1" u="sng" dirty="0">
                <a:latin typeface="SassoonPrimaryInfant"/>
              </a:rPr>
            </a:br>
            <a:r>
              <a:rPr lang="en-GB" dirty="0">
                <a:latin typeface="SassoonPrimaryInfant"/>
              </a:rPr>
              <a:t>(tune of ‘Drunken Sailor’)</a:t>
            </a:r>
          </a:p>
        </p:txBody>
      </p:sp>
      <p:pic>
        <p:nvPicPr>
          <p:cNvPr id="7170" name="Picture 2" descr="Image result for children in a circle clip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200" y="3068960"/>
            <a:ext cx="3077810" cy="3077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45994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7368" y="188640"/>
            <a:ext cx="11449272" cy="648072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055440" y="404664"/>
            <a:ext cx="10297144" cy="6135434"/>
          </a:xfrm>
          <a:prstGeom prst="rect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2863642" y="2213283"/>
            <a:ext cx="7336814" cy="243143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SassoonPrimaryInfant"/>
              </a:rPr>
              <a:t>Round and round and round we go </a:t>
            </a:r>
            <a:br>
              <a:rPr lang="en-GB" sz="2800" dirty="0">
                <a:latin typeface="SassoonPrimaryInfant"/>
              </a:rPr>
            </a:br>
            <a:r>
              <a:rPr lang="en-GB" sz="2800" dirty="0">
                <a:latin typeface="SassoonPrimaryInfant"/>
              </a:rPr>
              <a:t>Sometimes fast and sometimes slow</a:t>
            </a:r>
            <a:br>
              <a:rPr lang="en-GB" sz="2800" dirty="0">
                <a:latin typeface="SassoonPrimaryInfant"/>
              </a:rPr>
            </a:br>
            <a:r>
              <a:rPr lang="en-GB" sz="2800" dirty="0">
                <a:latin typeface="SassoonPrimaryInfant"/>
              </a:rPr>
              <a:t>If anybody's out there I need to know</a:t>
            </a:r>
          </a:p>
          <a:p>
            <a:pPr algn="ctr"/>
            <a:r>
              <a:rPr lang="en-GB" sz="2800" dirty="0">
                <a:latin typeface="SassoonPrimaryInfant"/>
              </a:rPr>
              <a:t>Diddlididdlididdili io </a:t>
            </a:r>
          </a:p>
          <a:p>
            <a:pPr algn="ctr"/>
            <a:endParaRPr lang="en-GB" sz="2000" dirty="0">
              <a:latin typeface="SassoonPrimaryInfant"/>
            </a:endParaRPr>
          </a:p>
          <a:p>
            <a:r>
              <a:rPr lang="en-GB" sz="2000" b="1" dirty="0">
                <a:latin typeface="SassoonPrimaryInfant"/>
              </a:rPr>
              <a:t>Props: parachute</a:t>
            </a:r>
            <a:endParaRPr lang="en-GB" sz="2000" dirty="0">
              <a:latin typeface="SassoonPrimaryInfan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25507" y="785754"/>
            <a:ext cx="33570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u="sng" dirty="0">
                <a:latin typeface="SassoonPrimaryInfant"/>
              </a:rPr>
              <a:t>Round and Round -</a:t>
            </a:r>
            <a:endParaRPr lang="en-GB" sz="2800" dirty="0">
              <a:latin typeface="SassoonPrimaryInfant"/>
            </a:endParaRPr>
          </a:p>
        </p:txBody>
      </p:sp>
    </p:spTree>
    <p:extLst>
      <p:ext uri="{BB962C8B-B14F-4D97-AF65-F5344CB8AC3E}">
        <p14:creationId xmlns:p14="http://schemas.microsoft.com/office/powerpoint/2010/main" val="32394858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7368" y="188640"/>
            <a:ext cx="11449272" cy="648072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67408" y="404664"/>
            <a:ext cx="10801200" cy="6135434"/>
          </a:xfrm>
          <a:prstGeom prst="rect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199456" y="1844824"/>
            <a:ext cx="6169814" cy="360098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2000" b="1" dirty="0">
                <a:latin typeface="SassoonPrimaryInfant"/>
              </a:rPr>
              <a:t> </a:t>
            </a:r>
            <a:endParaRPr lang="en-GB" sz="2400" dirty="0">
              <a:latin typeface="SassoonPrimaryInfant"/>
            </a:endParaRPr>
          </a:p>
          <a:p>
            <a:r>
              <a:rPr lang="en-GB" sz="2400" dirty="0">
                <a:latin typeface="SassoonPrimaryInfant"/>
              </a:rPr>
              <a:t>Here's a flapping ghost, sitting down for tea</a:t>
            </a:r>
            <a:br>
              <a:rPr lang="en-GB" sz="2400" dirty="0">
                <a:latin typeface="SassoonPrimaryInfant"/>
              </a:rPr>
            </a:br>
            <a:r>
              <a:rPr lang="en-GB" sz="2400" dirty="0" err="1">
                <a:latin typeface="SassoonPrimaryInfant"/>
              </a:rPr>
              <a:t>Wooooooooooo</a:t>
            </a:r>
            <a:endParaRPr lang="en-GB" sz="2400" dirty="0">
              <a:latin typeface="SassoonPrimaryInfant"/>
            </a:endParaRPr>
          </a:p>
          <a:p>
            <a:r>
              <a:rPr lang="en-GB" sz="2400" dirty="0">
                <a:latin typeface="SassoonPrimaryInfant"/>
              </a:rPr>
              <a:t>Save a cake for ….. </a:t>
            </a:r>
            <a:r>
              <a:rPr lang="en-GB" sz="1600" dirty="0">
                <a:latin typeface="SassoonPrimaryInfant"/>
              </a:rPr>
              <a:t>(Place large scarf/material over child)…. </a:t>
            </a:r>
            <a:r>
              <a:rPr lang="en-GB" sz="2400" dirty="0">
                <a:latin typeface="SassoonPrimaryInfant"/>
              </a:rPr>
              <a:t>X.</a:t>
            </a:r>
            <a:br>
              <a:rPr lang="en-GB" sz="2400" dirty="0">
                <a:latin typeface="SassoonPrimaryInfant"/>
              </a:rPr>
            </a:br>
            <a:br>
              <a:rPr lang="en-GB" sz="2400" dirty="0">
                <a:latin typeface="SassoonPrimaryInfant"/>
              </a:rPr>
            </a:br>
            <a:r>
              <a:rPr lang="en-GB" sz="2400" dirty="0">
                <a:latin typeface="SassoonPrimaryInfant"/>
              </a:rPr>
              <a:t>X, where are you? </a:t>
            </a:r>
            <a:r>
              <a:rPr lang="en-GB" sz="1600" dirty="0">
                <a:latin typeface="SassoonPrimaryInfant"/>
              </a:rPr>
              <a:t>(wait for the child to pull it off) </a:t>
            </a:r>
          </a:p>
          <a:p>
            <a:endParaRPr lang="en-GB" sz="2400" b="1" dirty="0">
              <a:latin typeface="SassoonPrimaryInfant"/>
            </a:endParaRPr>
          </a:p>
          <a:p>
            <a:endParaRPr lang="en-GB" sz="2000" dirty="0">
              <a:latin typeface="SassoonPrimaryInfant"/>
            </a:endParaRPr>
          </a:p>
          <a:p>
            <a:r>
              <a:rPr lang="en-GB" sz="2000" b="1" dirty="0">
                <a:latin typeface="SassoonPrimaryInfant"/>
              </a:rPr>
              <a:t>props: large scarf or material</a:t>
            </a:r>
            <a:endParaRPr lang="en-GB" sz="2000" dirty="0">
              <a:latin typeface="SassoonPrimaryInfan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655841" y="713892"/>
            <a:ext cx="29193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u="sng" dirty="0">
                <a:latin typeface="SassoonPrimaryInfant"/>
              </a:rPr>
              <a:t>Flapping Ghost </a:t>
            </a:r>
            <a:endParaRPr lang="en-GB" sz="2800" dirty="0">
              <a:latin typeface="SassoonPrimaryInfant"/>
            </a:endParaRPr>
          </a:p>
        </p:txBody>
      </p:sp>
      <p:pic>
        <p:nvPicPr>
          <p:cNvPr id="4098" name="Picture 2" descr="Image result for ghost clip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224" y="3212976"/>
            <a:ext cx="2944040" cy="292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89070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9376" y="188640"/>
            <a:ext cx="11305256" cy="648072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055440" y="404664"/>
            <a:ext cx="10225136" cy="6135434"/>
          </a:xfrm>
          <a:prstGeom prst="rect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803911" y="1628800"/>
            <a:ext cx="6768752" cy="43088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2400" dirty="0">
                <a:latin typeface="SassoonPrimaryInfant"/>
              </a:rPr>
              <a:t>We pull and we pull and we pull</a:t>
            </a:r>
          </a:p>
          <a:p>
            <a:r>
              <a:rPr lang="en-GB" sz="2400" dirty="0">
                <a:latin typeface="SassoonPrimaryInfant"/>
              </a:rPr>
              <a:t>We pull and we pull and we pull </a:t>
            </a:r>
            <a:br>
              <a:rPr lang="en-GB" sz="2400" dirty="0">
                <a:latin typeface="SassoonPrimaryInfant"/>
              </a:rPr>
            </a:br>
            <a:r>
              <a:rPr lang="en-GB" sz="2400" dirty="0">
                <a:latin typeface="SassoonPrimaryInfant"/>
              </a:rPr>
              <a:t>We pull and we pull</a:t>
            </a:r>
            <a:br>
              <a:rPr lang="en-GB" sz="2400" dirty="0">
                <a:latin typeface="SassoonPrimaryInfant"/>
              </a:rPr>
            </a:br>
            <a:r>
              <a:rPr lang="en-GB" sz="2400" dirty="0">
                <a:latin typeface="SassoonPrimaryInfant"/>
              </a:rPr>
              <a:t>We pull and we pull </a:t>
            </a:r>
          </a:p>
          <a:p>
            <a:r>
              <a:rPr lang="en-GB" sz="2400" dirty="0">
                <a:latin typeface="SassoonPrimaryInfant"/>
              </a:rPr>
              <a:t>We pull and we pull </a:t>
            </a:r>
            <a:br>
              <a:rPr lang="en-GB" sz="2400" dirty="0">
                <a:latin typeface="SassoonPrimaryInfant"/>
              </a:rPr>
            </a:br>
            <a:r>
              <a:rPr lang="en-GB" sz="2400" dirty="0">
                <a:latin typeface="SassoonPrimaryInfant"/>
              </a:rPr>
              <a:t>and we…… STOP!  </a:t>
            </a:r>
          </a:p>
          <a:p>
            <a:endParaRPr lang="en-GB" sz="2400" b="1" dirty="0">
              <a:latin typeface="SassoonPrimaryInfant"/>
            </a:endParaRPr>
          </a:p>
          <a:p>
            <a:r>
              <a:rPr lang="en-GB" sz="2400" b="1" dirty="0">
                <a:latin typeface="SassoonPrimaryInfant"/>
              </a:rPr>
              <a:t>Change to </a:t>
            </a:r>
            <a:r>
              <a:rPr lang="en-GB" sz="2400" dirty="0">
                <a:latin typeface="SassoonPrimaryInfant"/>
              </a:rPr>
              <a:t>-  shake. </a:t>
            </a:r>
          </a:p>
          <a:p>
            <a:r>
              <a:rPr lang="en-GB" dirty="0">
                <a:latin typeface="SassoonPrimaryInfant"/>
              </a:rPr>
              <a:t>(pause to give pupils time to initiate actions, build into song)</a:t>
            </a:r>
          </a:p>
          <a:p>
            <a:r>
              <a:rPr lang="en-GB" sz="2400" b="1" dirty="0">
                <a:latin typeface="SassoonPrimaryInfant"/>
              </a:rPr>
              <a:t>Finish</a:t>
            </a:r>
            <a:r>
              <a:rPr lang="en-GB" sz="2400" dirty="0">
                <a:latin typeface="SassoonPrimaryInfant"/>
              </a:rPr>
              <a:t> - and then we go to sleep</a:t>
            </a:r>
          </a:p>
          <a:p>
            <a:endParaRPr lang="en-GB" sz="2000" dirty="0">
              <a:latin typeface="SassoonPrimaryInfant"/>
            </a:endParaRPr>
          </a:p>
          <a:p>
            <a:r>
              <a:rPr lang="en-GB" sz="2000" b="1" dirty="0">
                <a:latin typeface="SassoonPrimaryInfant"/>
              </a:rPr>
              <a:t>Props: parachute</a:t>
            </a:r>
            <a:endParaRPr lang="en-GB" sz="2000" dirty="0">
              <a:latin typeface="SassoonPrimaryInfan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655840" y="713893"/>
            <a:ext cx="29118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>
                <a:latin typeface="SassoonPrimaryInfant"/>
              </a:rPr>
              <a:t>We Pull and We Pull -</a:t>
            </a:r>
            <a:endParaRPr lang="en-GB" sz="2400" dirty="0">
              <a:latin typeface="SassoonPrimaryInfant"/>
            </a:endParaRPr>
          </a:p>
        </p:txBody>
      </p:sp>
    </p:spTree>
    <p:extLst>
      <p:ext uri="{BB962C8B-B14F-4D97-AF65-F5344CB8AC3E}">
        <p14:creationId xmlns:p14="http://schemas.microsoft.com/office/powerpoint/2010/main" val="19178053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7368" y="188640"/>
            <a:ext cx="11377264" cy="648072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983432" y="404664"/>
            <a:ext cx="10441160" cy="6135434"/>
          </a:xfrm>
          <a:prstGeom prst="rect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2852762" y="1757084"/>
            <a:ext cx="5821979" cy="372409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SassoonPrimaryInfant"/>
              </a:rPr>
              <a:t>Shake up</a:t>
            </a:r>
            <a:br>
              <a:rPr lang="en-GB" sz="2800" dirty="0">
                <a:latin typeface="SassoonPrimaryInfant"/>
              </a:rPr>
            </a:br>
            <a:r>
              <a:rPr lang="en-GB" sz="2800" dirty="0">
                <a:latin typeface="SassoonPrimaryInfant"/>
              </a:rPr>
              <a:t>Shake down</a:t>
            </a:r>
          </a:p>
          <a:p>
            <a:pPr algn="ctr"/>
            <a:r>
              <a:rPr lang="en-GB" sz="2800" dirty="0">
                <a:latin typeface="SassoonPrimaryInfant"/>
              </a:rPr>
              <a:t>Shake up </a:t>
            </a:r>
          </a:p>
          <a:p>
            <a:pPr algn="ctr"/>
            <a:r>
              <a:rPr lang="en-GB" sz="2800" dirty="0">
                <a:latin typeface="SassoonPrimaryInfant"/>
              </a:rPr>
              <a:t>Shake down</a:t>
            </a:r>
            <a:br>
              <a:rPr lang="en-GB" sz="2800" dirty="0">
                <a:latin typeface="SassoonPrimaryInfant"/>
              </a:rPr>
            </a:br>
            <a:r>
              <a:rPr lang="en-GB" sz="2800" dirty="0">
                <a:latin typeface="SassoonPrimaryInfant"/>
              </a:rPr>
              <a:t>Shake up </a:t>
            </a:r>
          </a:p>
          <a:p>
            <a:pPr algn="ctr"/>
            <a:r>
              <a:rPr lang="en-GB" sz="2800" dirty="0">
                <a:latin typeface="SassoonPrimaryInfant"/>
              </a:rPr>
              <a:t>Shake down </a:t>
            </a:r>
            <a:br>
              <a:rPr lang="en-GB" sz="2800" dirty="0">
                <a:latin typeface="SassoonPrimaryInfant"/>
              </a:rPr>
            </a:br>
            <a:r>
              <a:rPr lang="en-GB" sz="2800" dirty="0">
                <a:latin typeface="SassoonPrimaryInfant"/>
              </a:rPr>
              <a:t>Shake all around </a:t>
            </a:r>
          </a:p>
          <a:p>
            <a:endParaRPr lang="en-GB" sz="2000" dirty="0">
              <a:latin typeface="SassoonPrimaryInfant"/>
            </a:endParaRPr>
          </a:p>
          <a:p>
            <a:r>
              <a:rPr lang="en-GB" sz="2000" b="1" dirty="0">
                <a:latin typeface="SassoonPrimaryInfant"/>
              </a:rPr>
              <a:t>Props: parachute</a:t>
            </a:r>
            <a:endParaRPr lang="en-GB" sz="2000" dirty="0">
              <a:latin typeface="SassoonPrimaryInfan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95286" y="824369"/>
            <a:ext cx="13853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u="sng" dirty="0">
                <a:latin typeface="SassoonPrimaryInfant"/>
              </a:rPr>
              <a:t>Shake -</a:t>
            </a:r>
            <a:endParaRPr lang="en-GB" sz="2800" dirty="0">
              <a:latin typeface="SassoonPrimaryInfant"/>
            </a:endParaRPr>
          </a:p>
        </p:txBody>
      </p:sp>
    </p:spTree>
    <p:extLst>
      <p:ext uri="{BB962C8B-B14F-4D97-AF65-F5344CB8AC3E}">
        <p14:creationId xmlns:p14="http://schemas.microsoft.com/office/powerpoint/2010/main" val="42057216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9376" y="232021"/>
            <a:ext cx="11233248" cy="648072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055440" y="404664"/>
            <a:ext cx="10153128" cy="6135434"/>
          </a:xfrm>
          <a:prstGeom prst="rect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3180892" y="1511809"/>
            <a:ext cx="5624078" cy="470898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2800" dirty="0">
                <a:latin typeface="SassoonPrimaryInfant"/>
              </a:rPr>
              <a:t>Row row row your boat</a:t>
            </a:r>
            <a:br>
              <a:rPr lang="en-GB" sz="2800" dirty="0">
                <a:latin typeface="SassoonPrimaryInfant"/>
              </a:rPr>
            </a:br>
            <a:r>
              <a:rPr lang="en-GB" sz="2800" dirty="0">
                <a:latin typeface="SassoonPrimaryInfant"/>
              </a:rPr>
              <a:t>Gently down the stream </a:t>
            </a:r>
            <a:br>
              <a:rPr lang="en-GB" sz="2800" dirty="0">
                <a:latin typeface="SassoonPrimaryInfant"/>
              </a:rPr>
            </a:br>
            <a:r>
              <a:rPr lang="en-GB" sz="2800" dirty="0">
                <a:latin typeface="SassoonPrimaryInfant"/>
              </a:rPr>
              <a:t>merrily merrily merrily merrily </a:t>
            </a:r>
            <a:br>
              <a:rPr lang="en-GB" sz="2800" dirty="0">
                <a:latin typeface="SassoonPrimaryInfant"/>
              </a:rPr>
            </a:br>
            <a:r>
              <a:rPr lang="en-GB" sz="2800" dirty="0">
                <a:latin typeface="SassoonPrimaryInfant"/>
              </a:rPr>
              <a:t>life is but a dream</a:t>
            </a:r>
            <a:br>
              <a:rPr lang="en-GB" sz="2800" dirty="0">
                <a:latin typeface="SassoonPrimaryInfant"/>
              </a:rPr>
            </a:br>
            <a:br>
              <a:rPr lang="en-GB" sz="2800" dirty="0">
                <a:latin typeface="SassoonPrimaryInfant"/>
              </a:rPr>
            </a:br>
            <a:r>
              <a:rPr lang="en-GB" sz="2800" dirty="0">
                <a:latin typeface="SassoonPrimaryInfant"/>
              </a:rPr>
              <a:t>Row, row, row your boat </a:t>
            </a:r>
            <a:br>
              <a:rPr lang="en-GB" sz="2800" dirty="0">
                <a:latin typeface="SassoonPrimaryInfant"/>
              </a:rPr>
            </a:br>
            <a:r>
              <a:rPr lang="en-GB" sz="2800" dirty="0">
                <a:latin typeface="SassoonPrimaryInfant"/>
              </a:rPr>
              <a:t>Gently down the stream</a:t>
            </a:r>
            <a:br>
              <a:rPr lang="en-GB" sz="2800" dirty="0">
                <a:latin typeface="SassoonPrimaryInfant"/>
              </a:rPr>
            </a:br>
            <a:r>
              <a:rPr lang="en-GB" sz="2800" dirty="0">
                <a:latin typeface="SassoonPrimaryInfant"/>
              </a:rPr>
              <a:t>If you see a crocodile</a:t>
            </a:r>
            <a:br>
              <a:rPr lang="en-GB" sz="2800" dirty="0">
                <a:latin typeface="SassoonPrimaryInfant"/>
              </a:rPr>
            </a:br>
            <a:r>
              <a:rPr lang="en-GB" sz="2800" dirty="0">
                <a:latin typeface="SassoonPrimaryInfant"/>
              </a:rPr>
              <a:t>Don’t forget to scream</a:t>
            </a:r>
            <a:br>
              <a:rPr lang="en-GB" sz="2800" dirty="0">
                <a:latin typeface="SassoonPrimaryInfant"/>
              </a:rPr>
            </a:br>
            <a:br>
              <a:rPr lang="en-GB" sz="2800" dirty="0">
                <a:latin typeface="SassoonPrimaryInfant"/>
              </a:rPr>
            </a:br>
            <a:r>
              <a:rPr lang="en-GB" sz="2000" b="1" dirty="0">
                <a:latin typeface="SassoonPrimaryInfant"/>
              </a:rPr>
              <a:t>Props: parachute</a:t>
            </a:r>
            <a:endParaRPr lang="en-GB" sz="2000" dirty="0">
              <a:latin typeface="SassoonPrimaryInfan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652660" y="669281"/>
            <a:ext cx="26805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u="sng" dirty="0">
                <a:latin typeface="SassoonPrimaryInfant"/>
              </a:rPr>
              <a:t>Row your boat</a:t>
            </a:r>
            <a:endParaRPr lang="en-GB" sz="2800" dirty="0">
              <a:latin typeface="SassoonPrimaryInfant"/>
            </a:endParaRPr>
          </a:p>
        </p:txBody>
      </p:sp>
    </p:spTree>
    <p:extLst>
      <p:ext uri="{BB962C8B-B14F-4D97-AF65-F5344CB8AC3E}">
        <p14:creationId xmlns:p14="http://schemas.microsoft.com/office/powerpoint/2010/main" val="17426017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1384" y="188640"/>
            <a:ext cx="11377264" cy="648072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127448" y="404664"/>
            <a:ext cx="10441160" cy="6135434"/>
          </a:xfrm>
          <a:prstGeom prst="rect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451484" y="1954227"/>
            <a:ext cx="9793088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GB" altLang="en-US" sz="4400" dirty="0">
                <a:solidFill>
                  <a:srgbClr val="FF0000"/>
                </a:solidFill>
                <a:latin typeface="SassoonPrimaryInfant"/>
              </a:rPr>
              <a:t>Musical Interaction has finished</a:t>
            </a:r>
          </a:p>
          <a:p>
            <a:pPr algn="ctr"/>
            <a:r>
              <a:rPr lang="en-GB" altLang="en-US" sz="4400" dirty="0">
                <a:latin typeface="SassoonPrimaryInfant"/>
              </a:rPr>
              <a:t>Put relaxing music on while you tidy away.</a:t>
            </a:r>
            <a:endParaRPr lang="en-GB" altLang="en-US" dirty="0">
              <a:latin typeface="Comic Sans MS" pitchFamily="66" charset="0"/>
            </a:endParaRPr>
          </a:p>
          <a:p>
            <a:pPr algn="ctr"/>
            <a:endParaRPr lang="en-GB" altLang="en-US" dirty="0">
              <a:latin typeface="Comic Sans MS" pitchFamily="66" charset="0"/>
            </a:endParaRPr>
          </a:p>
          <a:p>
            <a:pPr algn="ctr"/>
            <a:endParaRPr lang="en-GB" altLang="en-US" dirty="0">
              <a:latin typeface="Comic Sans MS" pitchFamily="66" charset="0"/>
            </a:endParaRPr>
          </a:p>
          <a:p>
            <a:pPr algn="ctr"/>
            <a:endParaRPr lang="en-GB" altLang="en-US" dirty="0">
              <a:latin typeface="Comic Sans MS" pitchFamily="66" charset="0"/>
            </a:endParaRPr>
          </a:p>
          <a:p>
            <a:pPr algn="ctr"/>
            <a:endParaRPr lang="en-GB" altLang="en-US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93400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1445</TotalTime>
  <Words>768</Words>
  <Application>Microsoft Office PowerPoint</Application>
  <PresentationFormat>Widescreen</PresentationFormat>
  <Paragraphs>107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Comic Sans MS</vt:lpstr>
      <vt:lpstr>SassoonCRInfant</vt:lpstr>
      <vt:lpstr>SassoonPrimaryInfant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T&amp;W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Inwood, Liz</dc:creator>
  <cp:lastModifiedBy>tracey, Emily</cp:lastModifiedBy>
  <cp:revision>70</cp:revision>
  <dcterms:created xsi:type="dcterms:W3CDTF">2014-09-04T19:04:32Z</dcterms:created>
  <dcterms:modified xsi:type="dcterms:W3CDTF">2020-05-20T08:43:37Z</dcterms:modified>
</cp:coreProperties>
</file>